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9"/>
  </p:notesMasterIdLst>
  <p:sldIdLst>
    <p:sldId id="256" r:id="rId2"/>
    <p:sldId id="264" r:id="rId3"/>
    <p:sldId id="265" r:id="rId4"/>
    <p:sldId id="263" r:id="rId5"/>
    <p:sldId id="279" r:id="rId6"/>
    <p:sldId id="280" r:id="rId7"/>
    <p:sldId id="28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58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345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8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9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2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10/28/21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10/28/21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10/28/21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hyperlink" Target="https://doi.org/10.1186/s12918-016-0349-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10" Type="http://schemas.openxmlformats.org/officeDocument/2006/relationships/image" Target="../media/image18.tiff"/><Relationship Id="rId4" Type="http://schemas.openxmlformats.org/officeDocument/2006/relationships/image" Target="../media/image13.emf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5. 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38" y="2811653"/>
            <a:ext cx="3513111" cy="359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correlations can be used to construct networks for differential changes between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37" y="3858776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8903919" y="4592857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216" y="3804364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8854034" y="3619698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"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and 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GO term</a:t>
            </a:r>
          </a:p>
          <a:p>
            <a:pPr marL="0" indent="0">
              <a:buNone/>
            </a:pPr>
            <a:r>
              <a:rPr lang="en-US" sz="20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Genes are annotated to different sets of knowledge</a:t>
            </a:r>
          </a:p>
          <a:p>
            <a:pPr lvl="1"/>
            <a:r>
              <a:rPr lang="en-US" sz="1800" dirty="0"/>
              <a:t>Biological processes: DNA repair, signal transduction, etc.</a:t>
            </a:r>
          </a:p>
          <a:p>
            <a:pPr lvl="1"/>
            <a:r>
              <a:rPr lang="en-US" sz="1800" dirty="0"/>
              <a:t>Molecular function: catalysis, transportation, etc.</a:t>
            </a:r>
          </a:p>
          <a:p>
            <a:pPr lvl="1"/>
            <a:r>
              <a:rPr lang="en-US" sz="1800" dirty="0"/>
              <a:t>Cellular component: ribosome, nucleus, etc.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b="1" u="sng" dirty="0"/>
              <a:t>Pathways</a:t>
            </a:r>
          </a:p>
          <a:p>
            <a:pPr marL="0" indent="0">
              <a:buNone/>
            </a:pPr>
            <a:r>
              <a:rPr lang="en-US" sz="20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KEGG pathway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362F-F976-9E41-A939-732EDD81A2D1}"/>
              </a:ext>
            </a:extLst>
          </p:cNvPr>
          <p:cNvSpPr/>
          <p:nvPr/>
        </p:nvSpPr>
        <p:spPr>
          <a:xfrm>
            <a:off x="3599556" y="5780782"/>
            <a:ext cx="6909462" cy="10772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Genetic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Environmental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Cellular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Organismal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Diseases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SEA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dirty="0" err="1"/>
              <a:t>Ontologizer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4" r="-1537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8FEE-4A3B-6044-A565-B846157D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3" y="206942"/>
            <a:ext cx="10515600" cy="526318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Workflow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73326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58865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194353" y="25853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25" y="3012190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45" y="3012190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74991" y="3066597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783220" y="4239324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5412C722-55E1-724F-BFA6-D0C1BB18B496}"/>
              </a:ext>
            </a:extLst>
          </p:cNvPr>
          <p:cNvSpPr/>
          <p:nvPr/>
        </p:nvSpPr>
        <p:spPr>
          <a:xfrm rot="10800000">
            <a:off x="9467825" y="4684784"/>
            <a:ext cx="1060783" cy="1225564"/>
          </a:xfrm>
          <a:prstGeom prst="bentArrow">
            <a:avLst>
              <a:gd name="adj1" fmla="val 14577"/>
              <a:gd name="adj2" fmla="val 13796"/>
              <a:gd name="adj3" fmla="val 17694"/>
              <a:gd name="adj4" fmla="val 40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71FCB0-C304-9241-A756-C85BE751B6E6}"/>
              </a:ext>
            </a:extLst>
          </p:cNvPr>
          <p:cNvSpPr txBox="1"/>
          <p:nvPr/>
        </p:nvSpPr>
        <p:spPr>
          <a:xfrm>
            <a:off x="7018222" y="4694308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Gene-gene correlation analysis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BE64FE-F21A-7D4E-A841-1CDF25D5B5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80" y="5082014"/>
            <a:ext cx="1342302" cy="137362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E9B1BC2-5244-B74A-8C54-28A8A3327EEF}"/>
              </a:ext>
            </a:extLst>
          </p:cNvPr>
          <p:cNvSpPr txBox="1"/>
          <p:nvPr/>
        </p:nvSpPr>
        <p:spPr>
          <a:xfrm>
            <a:off x="10533980" y="52393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DGCA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A2A46BF-D1E4-A240-8C88-F76A09C95C61}"/>
              </a:ext>
            </a:extLst>
          </p:cNvPr>
          <p:cNvSpPr txBox="1"/>
          <p:nvPr/>
        </p:nvSpPr>
        <p:spPr>
          <a:xfrm>
            <a:off x="4618270" y="4674714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439CB19D-EFD4-A649-8635-91B34ECA1054}"/>
              </a:ext>
            </a:extLst>
          </p:cNvPr>
          <p:cNvSpPr/>
          <p:nvPr/>
        </p:nvSpPr>
        <p:spPr>
          <a:xfrm rot="10800000">
            <a:off x="6427845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AED608E-DAA1-424F-8C1D-B62474E70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581" y="5063640"/>
            <a:ext cx="1648604" cy="1636973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69C5B53-76FC-D743-9C7B-34E35958876C}"/>
              </a:ext>
            </a:extLst>
          </p:cNvPr>
          <p:cNvSpPr txBox="1"/>
          <p:nvPr/>
        </p:nvSpPr>
        <p:spPr>
          <a:xfrm>
            <a:off x="6490235" y="5294472"/>
            <a:ext cx="82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Cytoscape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0" grpId="0" animBg="1"/>
      <p:bldP spid="201" grpId="0"/>
      <p:bldP spid="204" grpId="0"/>
      <p:bldP spid="205" grpId="0"/>
      <p:bldP spid="206" grpId="0" animBg="1"/>
      <p:bldP spid="207" grpId="0" animBg="1"/>
      <p:bldP spid="208" grpId="0" animBg="1"/>
      <p:bldP spid="209" grpId="0"/>
      <p:bldP spid="212" grpId="0"/>
      <p:bldP spid="213" grpId="0"/>
      <p:bldP spid="214" grpId="0"/>
      <p:bldP spid="216" grpId="0" animBg="1"/>
      <p:bldP spid="221" grpId="0"/>
      <p:bldP spid="2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435</Words>
  <Application>Microsoft Macintosh PowerPoint</Application>
  <PresentationFormat>Widescreen</PresentationFormat>
  <Paragraphs>129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NexusSans</vt:lpstr>
      <vt:lpstr>Office Theme</vt:lpstr>
      <vt:lpstr>5. Functional Analysis</vt:lpstr>
      <vt:lpstr>Gene-gene correlation analysis</vt:lpstr>
      <vt:lpstr>Gene-gene network analysis</vt:lpstr>
      <vt:lpstr>GO term and pathway analysis</vt:lpstr>
      <vt:lpstr>Enrichment Analysis</vt:lpstr>
      <vt:lpstr>Tools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84</cp:revision>
  <dcterms:created xsi:type="dcterms:W3CDTF">2021-05-13T13:56:47Z</dcterms:created>
  <dcterms:modified xsi:type="dcterms:W3CDTF">2021-10-28T13:37:18Z</dcterms:modified>
</cp:coreProperties>
</file>